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9753600" cy="73152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Arimo" charset="1" panose="020B0604020202020204"/>
      <p:regular r:id="rId12"/>
    </p:embeddedFont>
    <p:embeddedFont>
      <p:font typeface="Arimo Bold" charset="1" panose="020B0704020202020204"/>
      <p:regular r:id="rId13"/>
    </p:embeddedFont>
    <p:embeddedFont>
      <p:font typeface="Arimo Italics" charset="1" panose="020B0604020202090204"/>
      <p:regular r:id="rId14"/>
    </p:embeddedFont>
    <p:embeddedFont>
      <p:font typeface="Arimo Bold Italics" charset="1" panose="020B070402020209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3C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5650" t="0" r="5650" b="0"/>
          <a:stretch>
            <a:fillRect/>
          </a:stretch>
        </p:blipFill>
        <p:spPr>
          <a:xfrm flipH="false" flipV="false" rot="0">
            <a:off x="0" y="3726"/>
            <a:ext cx="9753600" cy="733312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929025" y="3726"/>
            <a:ext cx="1380001" cy="13800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17826"/>
            <a:ext cx="3884451" cy="7297374"/>
            <a:chOff x="0" y="0"/>
            <a:chExt cx="1847812" cy="347132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847811" cy="3471320"/>
            </a:xfrm>
            <a:custGeom>
              <a:avLst/>
              <a:gdLst/>
              <a:ahLst/>
              <a:cxnLst/>
              <a:rect r="r" b="b" t="t" l="l"/>
              <a:pathLst>
                <a:path h="3471320" w="1847811">
                  <a:moveTo>
                    <a:pt x="0" y="0"/>
                  </a:moveTo>
                  <a:lnTo>
                    <a:pt x="1847811" y="0"/>
                  </a:lnTo>
                  <a:lnTo>
                    <a:pt x="1847811" y="3471320"/>
                  </a:lnTo>
                  <a:lnTo>
                    <a:pt x="0" y="3471320"/>
                  </a:lnTo>
                  <a:close/>
                </a:path>
              </a:pathLst>
            </a:custGeom>
            <a:solidFill>
              <a:srgbClr val="B89F56">
                <a:alpha val="60000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37855" y="4227787"/>
            <a:ext cx="3723086" cy="190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4199" spc="419">
                <a:solidFill>
                  <a:srgbClr val="0C3C60"/>
                </a:solidFill>
                <a:latin typeface="Glacial Indifference Bold"/>
              </a:rPr>
              <a:t>MODULE 6</a:t>
            </a:r>
          </a:p>
          <a:p>
            <a:pPr algn="ctr">
              <a:lnSpc>
                <a:spcPts val="4997"/>
              </a:lnSpc>
            </a:pPr>
            <a:r>
              <a:rPr lang="en-US" sz="4199" spc="419">
                <a:solidFill>
                  <a:srgbClr val="F5F5F3"/>
                </a:solidFill>
                <a:latin typeface="Glacial Indifference Bold"/>
              </a:rPr>
              <a:t>30-60-90</a:t>
            </a:r>
          </a:p>
          <a:p>
            <a:pPr algn="ctr">
              <a:lnSpc>
                <a:spcPts val="4997"/>
              </a:lnSpc>
            </a:pPr>
            <a:r>
              <a:rPr lang="en-US" sz="4199" spc="419">
                <a:solidFill>
                  <a:srgbClr val="F5F5F3"/>
                </a:solidFill>
                <a:latin typeface="Glacial Indifference Bold"/>
              </a:rPr>
              <a:t>DAGEN PLAN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0454" y="6517005"/>
            <a:ext cx="1483542" cy="52241"/>
            <a:chOff x="0" y="0"/>
            <a:chExt cx="1803388" cy="63504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803388" cy="63504"/>
            </a:xfrm>
            <a:custGeom>
              <a:avLst/>
              <a:gdLst/>
              <a:ahLst/>
              <a:cxnLst/>
              <a:rect r="r" b="b" t="t" l="l"/>
              <a:pathLst>
                <a:path h="63504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63504"/>
                  </a:lnTo>
                  <a:lnTo>
                    <a:pt x="0" y="63504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81141" t="0" r="0" b="0"/>
          <a:stretch>
            <a:fillRect/>
          </a:stretch>
        </p:blipFill>
        <p:spPr>
          <a:xfrm flipH="false" flipV="false" rot="0">
            <a:off x="8979865" y="6583680"/>
            <a:ext cx="658320" cy="663273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-214055" y="29956"/>
            <a:ext cx="351909" cy="7297374"/>
            <a:chOff x="0" y="0"/>
            <a:chExt cx="167401" cy="347132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67401" cy="3471320"/>
            </a:xfrm>
            <a:custGeom>
              <a:avLst/>
              <a:gdLst/>
              <a:ahLst/>
              <a:cxnLst/>
              <a:rect r="r" b="b" t="t" l="l"/>
              <a:pathLst>
                <a:path h="3471320" w="167401">
                  <a:moveTo>
                    <a:pt x="0" y="0"/>
                  </a:moveTo>
                  <a:lnTo>
                    <a:pt x="167401" y="0"/>
                  </a:lnTo>
                  <a:lnTo>
                    <a:pt x="167401" y="3471320"/>
                  </a:lnTo>
                  <a:lnTo>
                    <a:pt x="0" y="347132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89F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304" y="144907"/>
            <a:ext cx="9433839" cy="7000488"/>
            <a:chOff x="0" y="0"/>
            <a:chExt cx="2509384" cy="186211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509384" cy="1862117"/>
            </a:xfrm>
            <a:custGeom>
              <a:avLst/>
              <a:gdLst/>
              <a:ahLst/>
              <a:cxnLst/>
              <a:rect r="r" b="b" t="t" l="l"/>
              <a:pathLst>
                <a:path h="1862117" w="2509384">
                  <a:moveTo>
                    <a:pt x="0" y="0"/>
                  </a:moveTo>
                  <a:lnTo>
                    <a:pt x="2509384" y="0"/>
                  </a:lnTo>
                  <a:lnTo>
                    <a:pt x="2509384" y="1862117"/>
                  </a:lnTo>
                  <a:lnTo>
                    <a:pt x="0" y="186211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760900" y="2836379"/>
            <a:ext cx="4231801" cy="374730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731520" y="2836379"/>
            <a:ext cx="8331526" cy="3747301"/>
            <a:chOff x="0" y="0"/>
            <a:chExt cx="3762114" cy="16921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3762114" cy="1692100"/>
            </a:xfrm>
            <a:custGeom>
              <a:avLst/>
              <a:gdLst/>
              <a:ahLst/>
              <a:cxnLst/>
              <a:rect r="r" b="b" t="t" l="l"/>
              <a:pathLst>
                <a:path h="1692100" w="3762114">
                  <a:moveTo>
                    <a:pt x="0" y="0"/>
                  </a:moveTo>
                  <a:lnTo>
                    <a:pt x="3762114" y="0"/>
                  </a:lnTo>
                  <a:lnTo>
                    <a:pt x="3762114" y="1692100"/>
                  </a:lnTo>
                  <a:lnTo>
                    <a:pt x="0" y="1692100"/>
                  </a:lnTo>
                  <a:close/>
                </a:path>
              </a:pathLst>
            </a:custGeom>
            <a:solidFill>
              <a:srgbClr val="F0E7D8">
                <a:alpha val="76862"/>
              </a:srgbClr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756239" y="533380"/>
            <a:ext cx="1258645" cy="12586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81642" t="0" r="0" b="0"/>
          <a:stretch>
            <a:fillRect/>
          </a:stretch>
        </p:blipFill>
        <p:spPr>
          <a:xfrm flipH="false" flipV="false" rot="0">
            <a:off x="9036424" y="6583680"/>
            <a:ext cx="522065" cy="55100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32492" y="387748"/>
            <a:ext cx="6223747" cy="1369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8"/>
              </a:lnSpc>
            </a:pPr>
            <a:r>
              <a:rPr lang="en-US" sz="4800" spc="288">
                <a:solidFill>
                  <a:srgbClr val="0C3C60"/>
                </a:solidFill>
                <a:latin typeface="Raleway Bold"/>
              </a:rPr>
              <a:t>WAT ZIJN JOUW BIG ROCKS?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0521" y="1946204"/>
            <a:ext cx="8716936" cy="667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199" spc="71">
                <a:solidFill>
                  <a:srgbClr val="0C3C60"/>
                </a:solidFill>
                <a:latin typeface="Raleway Bold"/>
              </a:rPr>
              <a:t>Wat zijn de belangrijkste dingen die je in je eerste 100 dagen wilt doen of leren en die bij gaan dragen aan wat jouw succes gaat vormen? </a:t>
            </a:r>
            <a:r>
              <a:rPr lang="en-US" sz="1200" spc="72">
                <a:solidFill>
                  <a:srgbClr val="0C3C60"/>
                </a:solidFill>
                <a:latin typeface="Raleway Bold"/>
              </a:rPr>
              <a:t>Neem ze op in je 30/60/90 dagen-plan en z</a:t>
            </a:r>
            <a:r>
              <a:rPr lang="en-US" sz="1199" spc="71">
                <a:solidFill>
                  <a:srgbClr val="0C3C60"/>
                </a:solidFill>
                <a:latin typeface="Raleway Bold"/>
              </a:rPr>
              <a:t>org dat je ze prioriteit geeft. </a:t>
            </a:r>
          </a:p>
          <a:p>
            <a:pPr algn="ctr">
              <a:lnSpc>
                <a:spcPts val="1763"/>
              </a:lnSpc>
            </a:pPr>
            <a:r>
              <a:rPr lang="en-US" sz="1200" spc="72">
                <a:solidFill>
                  <a:srgbClr val="0C3C60"/>
                </a:solidFill>
                <a:latin typeface="Raleway"/>
              </a:rPr>
              <a:t>(Vergeet ook je persoonlijke big rocks niet om mentaal en fysiek fit te blijven)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09262" y="1407025"/>
            <a:ext cx="2379236" cy="2438958"/>
            <a:chOff x="0" y="0"/>
            <a:chExt cx="6230751" cy="638715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09262" y="1394820"/>
            <a:ext cx="2379236" cy="977124"/>
            <a:chOff x="0" y="0"/>
            <a:chExt cx="2490307" cy="10227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11567" y="1619260"/>
            <a:ext cx="1554954" cy="878375"/>
            <a:chOff x="0" y="0"/>
            <a:chExt cx="2073273" cy="1171166"/>
          </a:xfrm>
        </p:grpSpPr>
        <p:grpSp>
          <p:nvGrpSpPr>
            <p:cNvPr name="Group 7" id="7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B89F56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0C3C60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1700" spc="102">
                  <a:solidFill>
                    <a:srgbClr val="FCFCFC"/>
                  </a:solidFill>
                  <a:latin typeface="Raleway Bold"/>
                </a:rPr>
                <a:t>30 DAGEN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11567" y="2657632"/>
            <a:ext cx="1554954" cy="878375"/>
            <a:chOff x="0" y="0"/>
            <a:chExt cx="2073273" cy="1171166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60 DAGEN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05756" y="1023741"/>
            <a:ext cx="766568" cy="766568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4522116" y="1407025"/>
            <a:ext cx="2379236" cy="2438958"/>
            <a:chOff x="0" y="0"/>
            <a:chExt cx="6230751" cy="6387152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054651" y="1407025"/>
            <a:ext cx="2379236" cy="2438958"/>
            <a:chOff x="0" y="0"/>
            <a:chExt cx="6230751" cy="6387152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984661" y="4185422"/>
            <a:ext cx="2379236" cy="2865996"/>
            <a:chOff x="0" y="0"/>
            <a:chExt cx="6230751" cy="750548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030050" y="4185422"/>
            <a:ext cx="2379236" cy="2865996"/>
            <a:chOff x="0" y="0"/>
            <a:chExt cx="6230751" cy="750548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4497515" y="4185422"/>
            <a:ext cx="2379236" cy="2865996"/>
            <a:chOff x="0" y="0"/>
            <a:chExt cx="6230751" cy="7505480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039891" y="4083698"/>
            <a:ext cx="7333847" cy="475100"/>
            <a:chOff x="0" y="0"/>
            <a:chExt cx="7676216" cy="497280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7676217" cy="497280"/>
            </a:xfrm>
            <a:custGeom>
              <a:avLst/>
              <a:gdLst/>
              <a:ahLst/>
              <a:cxnLst/>
              <a:rect r="r" b="b" t="t" l="l"/>
              <a:pathLst>
                <a:path h="497280" w="7676217">
                  <a:moveTo>
                    <a:pt x="0" y="0"/>
                  </a:moveTo>
                  <a:lnTo>
                    <a:pt x="7676217" y="0"/>
                  </a:lnTo>
                  <a:lnTo>
                    <a:pt x="7676217" y="497280"/>
                  </a:lnTo>
                  <a:lnTo>
                    <a:pt x="0" y="49728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4512276" y="1393050"/>
            <a:ext cx="2379236" cy="977124"/>
            <a:chOff x="0" y="0"/>
            <a:chExt cx="2490307" cy="102274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330055" y="1005851"/>
            <a:ext cx="743678" cy="743678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2044811" y="1391300"/>
            <a:ext cx="2379236" cy="977124"/>
            <a:chOff x="0" y="0"/>
            <a:chExt cx="2490307" cy="102274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652086" y="2326682"/>
            <a:ext cx="1352541" cy="83484"/>
            <a:chOff x="0" y="0"/>
            <a:chExt cx="1803388" cy="111312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862590" y="1005851"/>
            <a:ext cx="743678" cy="743678"/>
          </a:xfrm>
          <a:prstGeom prst="rect">
            <a:avLst/>
          </a:prstGeom>
        </p:spPr>
      </p:pic>
      <p:grpSp>
        <p:nvGrpSpPr>
          <p:cNvPr name="Group 37" id="37"/>
          <p:cNvGrpSpPr/>
          <p:nvPr/>
        </p:nvGrpSpPr>
        <p:grpSpPr>
          <a:xfrm rot="0">
            <a:off x="5045304" y="2326682"/>
            <a:ext cx="1352541" cy="83484"/>
            <a:chOff x="0" y="0"/>
            <a:chExt cx="1803388" cy="111312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7522609" y="2326682"/>
            <a:ext cx="1352541" cy="83484"/>
            <a:chOff x="0" y="0"/>
            <a:chExt cx="1803388" cy="111312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78491" y="107631"/>
            <a:ext cx="9382630" cy="320374"/>
            <a:chOff x="0" y="0"/>
            <a:chExt cx="4463265" cy="152400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93567" y="478255"/>
            <a:ext cx="9382630" cy="320374"/>
            <a:chOff x="0" y="0"/>
            <a:chExt cx="4463265" cy="152400"/>
          </a:xfrm>
        </p:grpSpPr>
        <p:sp>
          <p:nvSpPr>
            <p:cNvPr name="Freeform 44" id="44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273835" y="512495"/>
            <a:ext cx="7233219" cy="21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3"/>
              </a:lnSpc>
              <a:spcBef>
                <a:spcPct val="0"/>
              </a:spcBef>
            </a:pPr>
            <a:r>
              <a:rPr lang="en-US" sz="1199" spc="71" u="none">
                <a:solidFill>
                  <a:srgbClr val="0C3C60"/>
                </a:solidFill>
                <a:latin typeface="Raleway Bold"/>
              </a:rPr>
              <a:t>DOELSTELLING 30 DAGEN-PLAN: </a:t>
            </a:r>
            <a:r>
              <a:rPr lang="en-US" sz="1199" spc="71" u="none">
                <a:solidFill>
                  <a:srgbClr val="0C3C60"/>
                </a:solidFill>
                <a:latin typeface="Raleway"/>
              </a:rPr>
              <a:t>ZOVEEL MOGELIJK LEREN EN RELATIES BOUWEN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113030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3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419127" y="415684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ACTIEPLAN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635725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2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148579" y="188938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1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211567" y="3680424"/>
            <a:ext cx="1554954" cy="878375"/>
            <a:chOff x="0" y="0"/>
            <a:chExt cx="2073273" cy="1171166"/>
          </a:xfrm>
        </p:grpSpPr>
        <p:grpSp>
          <p:nvGrpSpPr>
            <p:cNvPr name="Group 51" id="51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53" id="53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54" id="54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90 DAGEN</a:t>
              </a: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273835" y="150953"/>
            <a:ext cx="2378251" cy="216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64"/>
              </a:lnSpc>
            </a:pPr>
            <a:r>
              <a:rPr lang="en-US" sz="1200" spc="72">
                <a:solidFill>
                  <a:srgbClr val="0C3C60"/>
                </a:solidFill>
                <a:latin typeface="Raleway Bold"/>
              </a:rPr>
              <a:t>DOELSTELLING VAN JE ROL: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09262" y="1407025"/>
            <a:ext cx="2379236" cy="2438958"/>
            <a:chOff x="0" y="0"/>
            <a:chExt cx="6230751" cy="638715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09262" y="1394820"/>
            <a:ext cx="2379236" cy="977124"/>
            <a:chOff x="0" y="0"/>
            <a:chExt cx="2490307" cy="10227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11567" y="1619260"/>
            <a:ext cx="1554954" cy="878375"/>
            <a:chOff x="0" y="0"/>
            <a:chExt cx="2073273" cy="1171166"/>
          </a:xfrm>
        </p:grpSpPr>
        <p:grpSp>
          <p:nvGrpSpPr>
            <p:cNvPr name="Group 7" id="7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1700" spc="102">
                  <a:solidFill>
                    <a:srgbClr val="FCFCFC"/>
                  </a:solidFill>
                  <a:latin typeface="Raleway Bold"/>
                </a:rPr>
                <a:t>30 DAGEN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11567" y="2657632"/>
            <a:ext cx="1554954" cy="878375"/>
            <a:chOff x="0" y="0"/>
            <a:chExt cx="2073273" cy="1171166"/>
          </a:xfrm>
        </p:grpSpPr>
        <p:grpSp>
          <p:nvGrpSpPr>
            <p:cNvPr name="Group 12" id="12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B89F56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0C3C60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60 DAGEN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05756" y="1023741"/>
            <a:ext cx="766568" cy="766568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4522116" y="1407025"/>
            <a:ext cx="2379236" cy="2438958"/>
            <a:chOff x="0" y="0"/>
            <a:chExt cx="6230751" cy="6387152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054651" y="1407025"/>
            <a:ext cx="2379236" cy="2438958"/>
            <a:chOff x="0" y="0"/>
            <a:chExt cx="6230751" cy="6387152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984661" y="4185422"/>
            <a:ext cx="2379236" cy="2865996"/>
            <a:chOff x="0" y="0"/>
            <a:chExt cx="6230751" cy="750548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030050" y="4185422"/>
            <a:ext cx="2379236" cy="2865996"/>
            <a:chOff x="0" y="0"/>
            <a:chExt cx="6230751" cy="7505480"/>
          </a:xfrm>
        </p:grpSpPr>
        <p:sp>
          <p:nvSpPr>
            <p:cNvPr name="Freeform 24" id="24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4497515" y="4185422"/>
            <a:ext cx="2379236" cy="2865996"/>
            <a:chOff x="0" y="0"/>
            <a:chExt cx="6230751" cy="7505480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039891" y="4083698"/>
            <a:ext cx="7333847" cy="475100"/>
            <a:chOff x="0" y="0"/>
            <a:chExt cx="7676216" cy="497280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7676217" cy="497280"/>
            </a:xfrm>
            <a:custGeom>
              <a:avLst/>
              <a:gdLst/>
              <a:ahLst/>
              <a:cxnLst/>
              <a:rect r="r" b="b" t="t" l="l"/>
              <a:pathLst>
                <a:path h="497280" w="7676217">
                  <a:moveTo>
                    <a:pt x="0" y="0"/>
                  </a:moveTo>
                  <a:lnTo>
                    <a:pt x="7676217" y="0"/>
                  </a:lnTo>
                  <a:lnTo>
                    <a:pt x="7676217" y="497280"/>
                  </a:lnTo>
                  <a:lnTo>
                    <a:pt x="0" y="49728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4512276" y="1393050"/>
            <a:ext cx="2379236" cy="977124"/>
            <a:chOff x="0" y="0"/>
            <a:chExt cx="2490307" cy="102274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330055" y="1005851"/>
            <a:ext cx="743678" cy="743678"/>
          </a:xfrm>
          <a:prstGeom prst="rect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2044811" y="1391300"/>
            <a:ext cx="2379236" cy="977124"/>
            <a:chOff x="0" y="0"/>
            <a:chExt cx="2490307" cy="1022740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652086" y="2326682"/>
            <a:ext cx="1352541" cy="83484"/>
            <a:chOff x="0" y="0"/>
            <a:chExt cx="1803388" cy="111312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pic>
        <p:nvPicPr>
          <p:cNvPr name="Picture 36" id="3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862590" y="1005851"/>
            <a:ext cx="743678" cy="743678"/>
          </a:xfrm>
          <a:prstGeom prst="rect">
            <a:avLst/>
          </a:prstGeom>
        </p:spPr>
      </p:pic>
      <p:grpSp>
        <p:nvGrpSpPr>
          <p:cNvPr name="Group 37" id="37"/>
          <p:cNvGrpSpPr/>
          <p:nvPr/>
        </p:nvGrpSpPr>
        <p:grpSpPr>
          <a:xfrm rot="0">
            <a:off x="5045304" y="2326682"/>
            <a:ext cx="1352541" cy="83484"/>
            <a:chOff x="0" y="0"/>
            <a:chExt cx="1803388" cy="111312"/>
          </a:xfrm>
        </p:grpSpPr>
        <p:sp>
          <p:nvSpPr>
            <p:cNvPr name="Freeform 38" id="38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7522609" y="2326682"/>
            <a:ext cx="1352541" cy="83484"/>
            <a:chOff x="0" y="0"/>
            <a:chExt cx="1803388" cy="111312"/>
          </a:xfrm>
        </p:grpSpPr>
        <p:sp>
          <p:nvSpPr>
            <p:cNvPr name="Freeform 40" id="40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78491" y="107631"/>
            <a:ext cx="9382630" cy="320374"/>
            <a:chOff x="0" y="0"/>
            <a:chExt cx="4463265" cy="152400"/>
          </a:xfrm>
        </p:grpSpPr>
        <p:sp>
          <p:nvSpPr>
            <p:cNvPr name="Freeform 42" id="42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93567" y="478255"/>
            <a:ext cx="9382630" cy="320374"/>
            <a:chOff x="0" y="0"/>
            <a:chExt cx="4463265" cy="152400"/>
          </a:xfrm>
        </p:grpSpPr>
        <p:sp>
          <p:nvSpPr>
            <p:cNvPr name="Freeform 44" id="44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273835" y="512495"/>
            <a:ext cx="8298488" cy="21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3"/>
              </a:lnSpc>
              <a:spcBef>
                <a:spcPct val="0"/>
              </a:spcBef>
            </a:pPr>
            <a:r>
              <a:rPr lang="en-US" sz="1199" spc="71" u="none">
                <a:solidFill>
                  <a:srgbClr val="0C3C60"/>
                </a:solidFill>
                <a:latin typeface="Raleway Bold"/>
              </a:rPr>
              <a:t>DOELSTELLING 60 DAGEN-PLAN: </a:t>
            </a:r>
            <a:r>
              <a:rPr lang="en-US" sz="1199" spc="71" u="none">
                <a:solidFill>
                  <a:srgbClr val="0C3C60"/>
                </a:solidFill>
                <a:latin typeface="Raleway"/>
              </a:rPr>
              <a:t>DRAAG BIJ AAN DE ORGANISATIE &amp; IMPLEMENTEER QUICK WINS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113030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3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419127" y="415684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ACTIEPLAN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635725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2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148579" y="188938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1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73835" y="150953"/>
            <a:ext cx="2378251" cy="216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64"/>
              </a:lnSpc>
            </a:pPr>
            <a:r>
              <a:rPr lang="en-US" sz="1200" spc="72">
                <a:solidFill>
                  <a:srgbClr val="0C3C60"/>
                </a:solidFill>
                <a:latin typeface="Raleway Bold"/>
              </a:rPr>
              <a:t>DOELSTELLING VAN JE ROL: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211567" y="3680424"/>
            <a:ext cx="1554954" cy="878375"/>
            <a:chOff x="0" y="0"/>
            <a:chExt cx="2073273" cy="1171166"/>
          </a:xfrm>
        </p:grpSpPr>
        <p:grpSp>
          <p:nvGrpSpPr>
            <p:cNvPr name="Group 52" id="52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53" id="53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54" id="54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55" id="55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90 DAGEN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FC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09262" y="1407025"/>
            <a:ext cx="2379236" cy="2438958"/>
            <a:chOff x="0" y="0"/>
            <a:chExt cx="6230751" cy="638715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009262" y="1394820"/>
            <a:ext cx="2379236" cy="977124"/>
            <a:chOff x="0" y="0"/>
            <a:chExt cx="2490307" cy="10227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11567" y="1897280"/>
            <a:ext cx="1210004" cy="330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6"/>
              </a:lnSpc>
            </a:pPr>
            <a:r>
              <a:rPr lang="en-US" sz="1800" spc="108">
                <a:solidFill>
                  <a:srgbClr val="FCFCFC"/>
                </a:solidFill>
                <a:latin typeface="Raleway Bold"/>
              </a:rPr>
              <a:t>30 DAYS</a:t>
            </a:r>
          </a:p>
        </p:txBody>
      </p:sp>
      <p:grpSp>
        <p:nvGrpSpPr>
          <p:cNvPr name="Group 7" id="7"/>
          <p:cNvGrpSpPr/>
          <p:nvPr/>
        </p:nvGrpSpPr>
        <p:grpSpPr>
          <a:xfrm rot="5400000">
            <a:off x="549857" y="2319342"/>
            <a:ext cx="878375" cy="1554954"/>
            <a:chOff x="0" y="0"/>
            <a:chExt cx="5080000" cy="8992939"/>
          </a:xfrm>
        </p:grpSpPr>
        <p:sp>
          <p:nvSpPr>
            <p:cNvPr name="Freeform 8" id="8"/>
            <p:cNvSpPr/>
            <p:nvPr/>
          </p:nvSpPr>
          <p:spPr>
            <a:xfrm>
              <a:off x="0" y="1243330"/>
              <a:ext cx="5080000" cy="7749609"/>
            </a:xfrm>
            <a:custGeom>
              <a:avLst/>
              <a:gdLst/>
              <a:ahLst/>
              <a:cxnLst/>
              <a:rect r="r" b="b" t="t" l="l"/>
              <a:pathLst>
                <a:path h="7749609" w="5080000">
                  <a:moveTo>
                    <a:pt x="5080000" y="1466850"/>
                  </a:moveTo>
                  <a:lnTo>
                    <a:pt x="5080000" y="7749609"/>
                  </a:lnTo>
                  <a:lnTo>
                    <a:pt x="0" y="7749609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F0E7D8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r="r" b="b" t="t" l="l"/>
              <a:pathLst>
                <a:path h="2710180" w="508000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C1C2C1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11567" y="3716228"/>
            <a:ext cx="1554954" cy="878375"/>
            <a:chOff x="0" y="0"/>
            <a:chExt cx="2073273" cy="1171166"/>
          </a:xfrm>
        </p:grpSpPr>
        <p:grpSp>
          <p:nvGrpSpPr>
            <p:cNvPr name="Group 11" id="11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B89F56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0C3C60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90 DAGEN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05756" y="1023741"/>
            <a:ext cx="766568" cy="766568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4522116" y="1407025"/>
            <a:ext cx="2379236" cy="2438958"/>
            <a:chOff x="0" y="0"/>
            <a:chExt cx="6230751" cy="6387152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2054651" y="1407025"/>
            <a:ext cx="2379236" cy="2438958"/>
            <a:chOff x="0" y="0"/>
            <a:chExt cx="6230751" cy="6387152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230751" cy="6387152"/>
            </a:xfrm>
            <a:custGeom>
              <a:avLst/>
              <a:gdLst/>
              <a:ahLst/>
              <a:cxnLst/>
              <a:rect r="r" b="b" t="t" l="l"/>
              <a:pathLst>
                <a:path h="6387152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6387152"/>
                  </a:lnTo>
                  <a:lnTo>
                    <a:pt x="6230751" y="6387152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6308411"/>
                  </a:lnTo>
                  <a:lnTo>
                    <a:pt x="78740" y="6308411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984661" y="4185422"/>
            <a:ext cx="2379236" cy="2865996"/>
            <a:chOff x="0" y="0"/>
            <a:chExt cx="6230751" cy="750548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030050" y="4185422"/>
            <a:ext cx="2379236" cy="2865996"/>
            <a:chOff x="0" y="0"/>
            <a:chExt cx="6230751" cy="750548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497515" y="4185422"/>
            <a:ext cx="2379236" cy="2865996"/>
            <a:chOff x="0" y="0"/>
            <a:chExt cx="6230751" cy="750548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6230751" cy="7505480"/>
            </a:xfrm>
            <a:custGeom>
              <a:avLst/>
              <a:gdLst/>
              <a:ahLst/>
              <a:cxnLst/>
              <a:rect r="r" b="b" t="t" l="l"/>
              <a:pathLst>
                <a:path h="7505480" w="6230751">
                  <a:moveTo>
                    <a:pt x="6230751" y="279400"/>
                  </a:moveTo>
                  <a:lnTo>
                    <a:pt x="6230751" y="0"/>
                  </a:lnTo>
                  <a:lnTo>
                    <a:pt x="0" y="0"/>
                  </a:lnTo>
                  <a:lnTo>
                    <a:pt x="0" y="7505480"/>
                  </a:lnTo>
                  <a:lnTo>
                    <a:pt x="6230751" y="7505480"/>
                  </a:lnTo>
                  <a:lnTo>
                    <a:pt x="6230751" y="279400"/>
                  </a:lnTo>
                  <a:close/>
                  <a:moveTo>
                    <a:pt x="6152011" y="279400"/>
                  </a:moveTo>
                  <a:lnTo>
                    <a:pt x="6152011" y="7426740"/>
                  </a:lnTo>
                  <a:lnTo>
                    <a:pt x="78740" y="7426740"/>
                  </a:lnTo>
                  <a:lnTo>
                    <a:pt x="78740" y="78740"/>
                  </a:lnTo>
                  <a:lnTo>
                    <a:pt x="6152011" y="78740"/>
                  </a:lnTo>
                  <a:lnTo>
                    <a:pt x="6152011" y="279400"/>
                  </a:lnTo>
                  <a:close/>
                </a:path>
              </a:pathLst>
            </a:custGeom>
            <a:solidFill>
              <a:srgbClr val="B89F56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039891" y="4083698"/>
            <a:ext cx="7333847" cy="475100"/>
            <a:chOff x="0" y="0"/>
            <a:chExt cx="7676216" cy="49728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7676217" cy="497280"/>
            </a:xfrm>
            <a:custGeom>
              <a:avLst/>
              <a:gdLst/>
              <a:ahLst/>
              <a:cxnLst/>
              <a:rect r="r" b="b" t="t" l="l"/>
              <a:pathLst>
                <a:path h="497280" w="7676217">
                  <a:moveTo>
                    <a:pt x="0" y="0"/>
                  </a:moveTo>
                  <a:lnTo>
                    <a:pt x="7676217" y="0"/>
                  </a:lnTo>
                  <a:lnTo>
                    <a:pt x="7676217" y="497280"/>
                  </a:lnTo>
                  <a:lnTo>
                    <a:pt x="0" y="49728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512276" y="1393050"/>
            <a:ext cx="2379236" cy="977124"/>
            <a:chOff x="0" y="0"/>
            <a:chExt cx="2490307" cy="1022740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330055" y="1005851"/>
            <a:ext cx="743678" cy="743678"/>
          </a:xfrm>
          <a:prstGeom prst="rect">
            <a:avLst/>
          </a:prstGeom>
        </p:spPr>
      </p:pic>
      <p:grpSp>
        <p:nvGrpSpPr>
          <p:cNvPr name="Group 31" id="31"/>
          <p:cNvGrpSpPr/>
          <p:nvPr/>
        </p:nvGrpSpPr>
        <p:grpSpPr>
          <a:xfrm rot="0">
            <a:off x="2044811" y="1391300"/>
            <a:ext cx="2379236" cy="977124"/>
            <a:chOff x="0" y="0"/>
            <a:chExt cx="2490307" cy="1022740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2490307" cy="1022740"/>
            </a:xfrm>
            <a:custGeom>
              <a:avLst/>
              <a:gdLst/>
              <a:ahLst/>
              <a:cxnLst/>
              <a:rect r="r" b="b" t="t" l="l"/>
              <a:pathLst>
                <a:path h="1022740" w="2490307">
                  <a:moveTo>
                    <a:pt x="0" y="0"/>
                  </a:moveTo>
                  <a:lnTo>
                    <a:pt x="2490307" y="0"/>
                  </a:lnTo>
                  <a:lnTo>
                    <a:pt x="2490307" y="1022740"/>
                  </a:lnTo>
                  <a:lnTo>
                    <a:pt x="0" y="1022740"/>
                  </a:lnTo>
                  <a:close/>
                </a:path>
              </a:pathLst>
            </a:custGeom>
            <a:solidFill>
              <a:srgbClr val="0C3C6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2652086" y="2326682"/>
            <a:ext cx="1352541" cy="83484"/>
            <a:chOff x="0" y="0"/>
            <a:chExt cx="1803388" cy="111312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pic>
        <p:nvPicPr>
          <p:cNvPr name="Picture 35" id="3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862590" y="1005851"/>
            <a:ext cx="743678" cy="743678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 rot="0">
            <a:off x="5045304" y="2326682"/>
            <a:ext cx="1352541" cy="83484"/>
            <a:chOff x="0" y="0"/>
            <a:chExt cx="1803388" cy="111312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7522609" y="2326682"/>
            <a:ext cx="1352541" cy="83484"/>
            <a:chOff x="0" y="0"/>
            <a:chExt cx="1803388" cy="111312"/>
          </a:xfrm>
        </p:grpSpPr>
        <p:sp>
          <p:nvSpPr>
            <p:cNvPr name="Freeform 39" id="39"/>
            <p:cNvSpPr/>
            <p:nvPr/>
          </p:nvSpPr>
          <p:spPr>
            <a:xfrm>
              <a:off x="0" y="0"/>
              <a:ext cx="1803388" cy="111312"/>
            </a:xfrm>
            <a:custGeom>
              <a:avLst/>
              <a:gdLst/>
              <a:ahLst/>
              <a:cxnLst/>
              <a:rect r="r" b="b" t="t" l="l"/>
              <a:pathLst>
                <a:path h="111312" w="1803388">
                  <a:moveTo>
                    <a:pt x="0" y="0"/>
                  </a:moveTo>
                  <a:lnTo>
                    <a:pt x="1803388" y="0"/>
                  </a:lnTo>
                  <a:lnTo>
                    <a:pt x="1803388" y="111312"/>
                  </a:lnTo>
                  <a:lnTo>
                    <a:pt x="0" y="111312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178491" y="107631"/>
            <a:ext cx="9382630" cy="320374"/>
            <a:chOff x="0" y="0"/>
            <a:chExt cx="4463265" cy="152400"/>
          </a:xfrm>
        </p:grpSpPr>
        <p:sp>
          <p:nvSpPr>
            <p:cNvPr name="Freeform 41" id="41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193567" y="478255"/>
            <a:ext cx="9382630" cy="320374"/>
            <a:chOff x="0" y="0"/>
            <a:chExt cx="4463265" cy="152400"/>
          </a:xfrm>
        </p:grpSpPr>
        <p:sp>
          <p:nvSpPr>
            <p:cNvPr name="Freeform 43" id="43"/>
            <p:cNvSpPr/>
            <p:nvPr/>
          </p:nvSpPr>
          <p:spPr>
            <a:xfrm>
              <a:off x="0" y="0"/>
              <a:ext cx="4463265" cy="152400"/>
            </a:xfrm>
            <a:custGeom>
              <a:avLst/>
              <a:gdLst/>
              <a:ahLst/>
              <a:cxnLst/>
              <a:rect r="r" b="b" t="t" l="l"/>
              <a:pathLst>
                <a:path h="152400" w="4463265">
                  <a:moveTo>
                    <a:pt x="0" y="0"/>
                  </a:moveTo>
                  <a:lnTo>
                    <a:pt x="4463265" y="0"/>
                  </a:lnTo>
                  <a:lnTo>
                    <a:pt x="446326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E7D8"/>
            </a:solid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273835" y="512495"/>
            <a:ext cx="7531921" cy="21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763"/>
              </a:lnSpc>
              <a:spcBef>
                <a:spcPct val="0"/>
              </a:spcBef>
            </a:pPr>
            <a:r>
              <a:rPr lang="en-US" sz="1199" spc="71" u="none">
                <a:solidFill>
                  <a:srgbClr val="0C3C60"/>
                </a:solidFill>
                <a:latin typeface="Raleway Bold"/>
              </a:rPr>
              <a:t>DOELSTELLING 90 DAGEN-PLAN: </a:t>
            </a:r>
            <a:r>
              <a:rPr lang="en-US" sz="1199" spc="71" u="none">
                <a:solidFill>
                  <a:srgbClr val="0C3C60"/>
                </a:solidFill>
                <a:latin typeface="Raleway"/>
              </a:rPr>
              <a:t>ZET DE STIP OP DE HORIZON &amp; NEEM DE ORGANISATIE MEE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113030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3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419127" y="415684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ACTIEPLAN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635725" y="1864332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2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148579" y="1889387"/>
            <a:ext cx="2171700" cy="288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600" spc="96">
                <a:solidFill>
                  <a:srgbClr val="FCFCFC"/>
                </a:solidFill>
                <a:latin typeface="Raleway Bold"/>
              </a:rPr>
              <a:t>PRIORITEIT 1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73835" y="150953"/>
            <a:ext cx="2378251" cy="216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64"/>
              </a:lnSpc>
            </a:pPr>
            <a:r>
              <a:rPr lang="en-US" sz="1200" spc="72">
                <a:solidFill>
                  <a:srgbClr val="0C3C60"/>
                </a:solidFill>
                <a:latin typeface="Raleway Bold"/>
              </a:rPr>
              <a:t>DOELSTELLING VAN JE ROL: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211567" y="1619260"/>
            <a:ext cx="1554954" cy="878375"/>
            <a:chOff x="0" y="0"/>
            <a:chExt cx="2073273" cy="1171166"/>
          </a:xfrm>
        </p:grpSpPr>
        <p:grpSp>
          <p:nvGrpSpPr>
            <p:cNvPr name="Group 51" id="51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52" id="52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53" id="53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54" id="54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9"/>
                </a:lnSpc>
              </a:pPr>
              <a:r>
                <a:rPr lang="en-US" sz="1700" spc="102">
                  <a:solidFill>
                    <a:srgbClr val="FCFCFC"/>
                  </a:solidFill>
                  <a:latin typeface="Raleway Bold"/>
                </a:rPr>
                <a:t>30 DAGEN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211567" y="2657632"/>
            <a:ext cx="1554954" cy="878375"/>
            <a:chOff x="0" y="0"/>
            <a:chExt cx="2073273" cy="1171166"/>
          </a:xfrm>
        </p:grpSpPr>
        <p:grpSp>
          <p:nvGrpSpPr>
            <p:cNvPr name="Group 56" id="56"/>
            <p:cNvGrpSpPr/>
            <p:nvPr/>
          </p:nvGrpSpPr>
          <p:grpSpPr>
            <a:xfrm rot="5400000">
              <a:off x="451053" y="-451053"/>
              <a:ext cx="1171166" cy="2073273"/>
              <a:chOff x="0" y="0"/>
              <a:chExt cx="5080000" cy="8992939"/>
            </a:xfrm>
          </p:grpSpPr>
          <p:sp>
            <p:nvSpPr>
              <p:cNvPr name="Freeform 57" id="57"/>
              <p:cNvSpPr/>
              <p:nvPr/>
            </p:nvSpPr>
            <p:spPr>
              <a:xfrm>
                <a:off x="0" y="1243330"/>
                <a:ext cx="5080000" cy="7749609"/>
              </a:xfrm>
              <a:custGeom>
                <a:avLst/>
                <a:gdLst/>
                <a:ahLst/>
                <a:cxnLst/>
                <a:rect r="r" b="b" t="t" l="l"/>
                <a:pathLst>
                  <a:path h="7749609" w="5080000">
                    <a:moveTo>
                      <a:pt x="5080000" y="1466850"/>
                    </a:moveTo>
                    <a:lnTo>
                      <a:pt x="5080000" y="7749609"/>
                    </a:lnTo>
                    <a:lnTo>
                      <a:pt x="0" y="7749609"/>
                    </a:lnTo>
                    <a:lnTo>
                      <a:pt x="0" y="1466850"/>
                    </a:lnTo>
                    <a:lnTo>
                      <a:pt x="2540000" y="0"/>
                    </a:lnTo>
                    <a:close/>
                  </a:path>
                </a:pathLst>
              </a:custGeom>
              <a:solidFill>
                <a:srgbClr val="F0E7D8"/>
              </a:solidFill>
            </p:spPr>
          </p:sp>
          <p:sp>
            <p:nvSpPr>
              <p:cNvPr name="Freeform 58" id="58"/>
              <p:cNvSpPr/>
              <p:nvPr/>
            </p:nvSpPr>
            <p:spPr>
              <a:xfrm>
                <a:off x="0" y="0"/>
                <a:ext cx="5080000" cy="2710180"/>
              </a:xfrm>
              <a:custGeom>
                <a:avLst/>
                <a:gdLst/>
                <a:ahLst/>
                <a:cxnLst/>
                <a:rect r="r" b="b" t="t" l="l"/>
                <a:pathLst>
                  <a:path h="2710180" w="508000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C1C2C1"/>
              </a:solidFill>
            </p:spPr>
          </p:sp>
        </p:grpSp>
        <p:sp>
          <p:nvSpPr>
            <p:cNvPr name="TextBox 59" id="59"/>
            <p:cNvSpPr txBox="true"/>
            <p:nvPr/>
          </p:nvSpPr>
          <p:spPr>
            <a:xfrm rot="0">
              <a:off x="0" y="389743"/>
              <a:ext cx="1613339" cy="397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499"/>
                </a:lnSpc>
                <a:spcBef>
                  <a:spcPct val="0"/>
                </a:spcBef>
              </a:pPr>
              <a:r>
                <a:rPr lang="en-US" sz="1700" spc="102" u="none">
                  <a:solidFill>
                    <a:srgbClr val="FCFCFC"/>
                  </a:solidFill>
                  <a:latin typeface="Raleway Bold"/>
                </a:rPr>
                <a:t>60 DAGEN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B89F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868" y="119359"/>
            <a:ext cx="9560987" cy="7122587"/>
            <a:chOff x="0" y="0"/>
            <a:chExt cx="2569106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569105" cy="1913890"/>
            </a:xfrm>
            <a:custGeom>
              <a:avLst/>
              <a:gdLst/>
              <a:ahLst/>
              <a:cxnLst/>
              <a:rect r="r" b="b" t="t" l="l"/>
              <a:pathLst>
                <a:path h="1913890" w="2569105">
                  <a:moveTo>
                    <a:pt x="0" y="0"/>
                  </a:moveTo>
                  <a:lnTo>
                    <a:pt x="2569105" y="0"/>
                  </a:lnTo>
                  <a:lnTo>
                    <a:pt x="2569105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26489" y="267234"/>
            <a:ext cx="4652873" cy="211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B89F56"/>
                </a:solidFill>
                <a:latin typeface="Raleway Bold"/>
              </a:rPr>
              <a:t>CHECKLIST VOOR HET OPSTELLEN VAN JE LEERAGENDA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26489" y="594531"/>
            <a:ext cx="5150291" cy="3172463"/>
            <a:chOff x="0" y="0"/>
            <a:chExt cx="6867055" cy="422995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8575"/>
              <a:ext cx="6203830" cy="272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>
                  <a:solidFill>
                    <a:srgbClr val="B89F56"/>
                  </a:solidFill>
                  <a:latin typeface="Raleway Bold"/>
                </a:rPr>
                <a:t>1 Vragen over het verleden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7388"/>
              <a:ext cx="5789734" cy="27582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C3C60"/>
                  </a:solidFill>
                  <a:latin typeface="Raleway Bold"/>
                </a:rPr>
                <a:t>Performance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Hoe heeft de organisatie in het verleden gepresteerd? Wat vinden verschillende interne mensen van de performance in het verleden?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veroorzaakte de goede/slechte performance? (Strategie, mensen, cultuur, welk onderscheidend vermogen, systemen)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Hoe werden doelen gesteld? Waren ze te ambitieus of juist niet?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Werd gebruik gemaakt van interne of externe benchmarks?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kan geleerd worden van concurrenten?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Op welke KPIs werd gestuurd? Is dat veranderd over tijd?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Welk gedrag werd door deze KPIs aangemoedigd of juist ontmoedigd?</a:t>
              </a:r>
            </a:p>
            <a:p>
              <a:pPr marL="215900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gebeurde er als doelstellingen niet werden gehaald?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083762"/>
              <a:ext cx="6867055" cy="1146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C3C60"/>
                  </a:solidFill>
                  <a:latin typeface="Raleway Bold"/>
                </a:rPr>
                <a:t>Verander geschiedenis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Welke pogingen zijn er geweest om de organisatie te veranderen of herstructureren? 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was de achterliggende reden?</a:t>
              </a:r>
            </a:p>
            <a:p>
              <a:pPr marL="215900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was het resultaat en wat kan hieruit geleerd worden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689553" y="894873"/>
            <a:ext cx="4821518" cy="1039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C3C60"/>
                </a:solidFill>
                <a:latin typeface="Raleway Bold"/>
              </a:rPr>
              <a:t>Visie en Strategie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Wat is de huidige visie en strategie?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Zijn deze voor de hele organisatie duidelijk? (hoe is dat voor de werkvloer?)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Worden deze intern gedragen? Indien niet, waarom niet?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Brengt de strategie de organisatie waar het naar toe wil?</a:t>
            </a:r>
          </a:p>
          <a:p>
            <a:pPr>
              <a:lnSpc>
                <a:spcPts val="14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689553" y="565956"/>
            <a:ext cx="4652873" cy="211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B89F56"/>
                </a:solidFill>
                <a:latin typeface="Raleway Bold"/>
              </a:rPr>
              <a:t>2 Vragen over het heden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89553" y="2656993"/>
            <a:ext cx="4492745" cy="86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C3C60"/>
                </a:solidFill>
                <a:latin typeface="Raleway Bold"/>
              </a:rPr>
              <a:t>Mensen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Welke personen hebben invloed, wie niet?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Welke informele netwerken zijn er?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Welke personen zijn capable, wie niet?</a:t>
            </a:r>
          </a:p>
          <a:p>
            <a:pPr marL="215900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Wie is betrouwbaar, wie niet?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689553" y="4265312"/>
            <a:ext cx="4652873" cy="86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C3C60"/>
                </a:solidFill>
                <a:latin typeface="Raleway Bold"/>
              </a:rPr>
              <a:t>Processen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Wat zijn de kernprocessen? 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Hoe functioneren ze in termen van kwaliteit, betrouwbaarheid, tijdigheid? Wat zijn evt bottlenecks?</a:t>
            </a:r>
          </a:p>
          <a:p>
            <a:pPr marL="215900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Hoe functioneren interfaces (tussen teams, met klanten, leveranciers)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89553" y="1905805"/>
            <a:ext cx="4492745" cy="694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C3C60"/>
                </a:solidFill>
                <a:latin typeface="Raleway Bold"/>
              </a:rPr>
              <a:t>Cultuur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Wat zijn ongeschreven regels en normen? 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Hoe word je je geacht te gedragen?</a:t>
            </a:r>
          </a:p>
          <a:p>
            <a:pPr marL="215900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Wat zijn evt onderdelen die 'onaantastbaar' zijn?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689553" y="3629388"/>
            <a:ext cx="4970302" cy="521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>
                <a:solidFill>
                  <a:srgbClr val="0C3C60"/>
                </a:solidFill>
                <a:latin typeface="Raleway Bold"/>
              </a:rPr>
              <a:t>Performance</a:t>
            </a:r>
          </a:p>
          <a:p>
            <a:pPr marL="215901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Hoe functioneert de organisatie nu? Waarom gaat het wel/niet goed?</a:t>
            </a:r>
          </a:p>
          <a:p>
            <a:pPr marL="215900" indent="-107950" lvl="1">
              <a:lnSpc>
                <a:spcPts val="1400"/>
              </a:lnSpc>
              <a:buFont typeface="Arial"/>
              <a:buChar char="•"/>
            </a:pPr>
            <a:r>
              <a:rPr lang="en-US" sz="1000">
                <a:solidFill>
                  <a:srgbClr val="0C3C60"/>
                </a:solidFill>
                <a:latin typeface="Raleway"/>
              </a:rPr>
              <a:t>In welk gebied kun je een quick win realiseren (team, proces, structuur, product)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26489" y="4928747"/>
            <a:ext cx="8795591" cy="2269789"/>
            <a:chOff x="0" y="0"/>
            <a:chExt cx="11727455" cy="3026385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28575"/>
              <a:ext cx="6203830" cy="272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>
                  <a:solidFill>
                    <a:srgbClr val="B89F56"/>
                  </a:solidFill>
                  <a:latin typeface="Raleway Bold"/>
                </a:rPr>
                <a:t>3 Vragen over de toekomst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426371"/>
              <a:ext cx="11727455" cy="915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C3C60"/>
                  </a:solidFill>
                  <a:latin typeface="Raleway Bold"/>
                </a:rPr>
                <a:t>Kansen en uitdagingen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Op welke terreinen zal de organisatie stevige uitdagingen tegen komen? Wat kan nu al worden gedaan om voorbereid te zijn?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zijn de meest veelbelovende kansen die nog niet worden benut? Wat is nodig om dit potentieel te gaan benutten?</a:t>
              </a:r>
            </a:p>
            <a:p>
              <a:pPr marL="215900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Zijn de kansen en uitdagingen doorgedrongen tot alle lagen van de organisatie/je team? (hoe staat het met de interne awareness?)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549948"/>
              <a:ext cx="11727455" cy="9158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C3C60"/>
                  </a:solidFill>
                  <a:latin typeface="Raleway Bold"/>
                </a:rPr>
                <a:t>Interne resources en barrières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zijn de grootste barrières die verandering in de weg staan? (zijn ze cultureel, financieel of technisch van aard?)</a:t>
              </a:r>
            </a:p>
            <a:p>
              <a:pPr marL="215901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Wat zijn kwaliteiten die nog meer benut kunnen worden (mensen, producten, relaties, verkoopkanalen, kennis, ... etc)</a:t>
              </a:r>
            </a:p>
            <a:p>
              <a:pPr marL="215900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Welke nieuwe kennis en vaardigheden zouden hiervoor ontwikkeld (of ingehuurd/gekocht) moeten worden?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2571085"/>
              <a:ext cx="11727455" cy="455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>
                  <a:solidFill>
                    <a:srgbClr val="0C3C60"/>
                  </a:solidFill>
                  <a:latin typeface="Raleway Bold"/>
                </a:rPr>
                <a:t>Cultuur</a:t>
              </a:r>
            </a:p>
            <a:p>
              <a:pPr marL="215900" indent="-107950" lvl="1">
                <a:lnSpc>
                  <a:spcPts val="1400"/>
                </a:lnSpc>
                <a:buFont typeface="Arial"/>
                <a:buChar char="•"/>
              </a:pPr>
              <a:r>
                <a:rPr lang="en-US" sz="1000">
                  <a:solidFill>
                    <a:srgbClr val="0C3C60"/>
                  </a:solidFill>
                  <a:latin typeface="Raleway"/>
                </a:rPr>
                <a:t>Welke onderdelen van de cultuur moeten behouden blijven en welke moeten veranderen?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DAD8tQj7uI0</dc:identifier>
  <dcterms:modified xsi:type="dcterms:W3CDTF">2011-08-01T06:04:30Z</dcterms:modified>
  <cp:revision>1</cp:revision>
  <dc:title>Template module 6: 30-60-90 dagen plan</dc:title>
</cp:coreProperties>
</file>